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1" roundtripDataSignature="AMtx7mj6T90x6VwOnS7eYB+7S55z5Q4fB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hyperlink" Target="mailto:patrimonio@ufscar.br" TargetMode="External"/><Relationship Id="rId5" Type="http://schemas.openxmlformats.org/officeDocument/2006/relationships/hyperlink" Target="mailto:coordenadoria.patrimonio@ufscar.br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>
            <p:ph type="ctrTitle"/>
          </p:nvPr>
        </p:nvSpPr>
        <p:spPr>
          <a:xfrm>
            <a:off x="500418" y="2395183"/>
            <a:ext cx="11191164" cy="44628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</a:pPr>
            <a:r>
              <a:rPr b="1" lang="pt-BR" sz="2300">
                <a:latin typeface="Arial"/>
                <a:ea typeface="Arial"/>
                <a:cs typeface="Arial"/>
                <a:sym typeface="Arial"/>
              </a:rPr>
              <a:t>Alessandro Luis do Prado</a:t>
            </a:r>
            <a:br>
              <a:rPr b="1" lang="pt-BR" sz="2300">
                <a:latin typeface="Arial"/>
                <a:ea typeface="Arial"/>
                <a:cs typeface="Arial"/>
                <a:sym typeface="Arial"/>
              </a:rPr>
            </a:br>
            <a:r>
              <a:rPr b="1" lang="pt-BR" sz="2300">
                <a:latin typeface="Arial"/>
                <a:ea typeface="Arial"/>
                <a:cs typeface="Arial"/>
                <a:sym typeface="Arial"/>
              </a:rPr>
              <a:t>Rodrigo Eduardo dos Santos</a:t>
            </a:r>
            <a:br>
              <a:rPr b="1" lang="pt-BR" sz="2300">
                <a:latin typeface="Arial"/>
                <a:ea typeface="Arial"/>
                <a:cs typeface="Arial"/>
                <a:sym typeface="Arial"/>
              </a:rPr>
            </a:br>
            <a:r>
              <a:rPr b="1" lang="pt-BR" sz="2300">
                <a:latin typeface="Arial"/>
                <a:ea typeface="Arial"/>
                <a:cs typeface="Arial"/>
                <a:sym typeface="Arial"/>
              </a:rPr>
              <a:t>Carla Fernanda Canova Pereira</a:t>
            </a:r>
            <a:br>
              <a:rPr b="1" lang="pt-BR" sz="2300">
                <a:latin typeface="Arial"/>
                <a:ea typeface="Arial"/>
                <a:cs typeface="Arial"/>
                <a:sym typeface="Arial"/>
              </a:rPr>
            </a:br>
            <a:r>
              <a:rPr b="1" lang="pt-BR" sz="2300">
                <a:latin typeface="Arial"/>
                <a:ea typeface="Arial"/>
                <a:cs typeface="Arial"/>
                <a:sym typeface="Arial"/>
              </a:rPr>
              <a:t>Ronaldo Pascualon</a:t>
            </a:r>
            <a:br>
              <a:rPr b="1" lang="pt-BR" sz="2300">
                <a:latin typeface="Arial"/>
                <a:ea typeface="Arial"/>
                <a:cs typeface="Arial"/>
                <a:sym typeface="Arial"/>
              </a:rPr>
            </a:br>
            <a:r>
              <a:rPr b="1" lang="pt-BR" sz="2300">
                <a:latin typeface="Arial"/>
                <a:ea typeface="Arial"/>
                <a:cs typeface="Arial"/>
                <a:sym typeface="Arial"/>
              </a:rPr>
              <a:t>Paulo Henrique Gonçalves</a:t>
            </a:r>
            <a:br>
              <a:rPr b="1" lang="pt-BR" sz="2300">
                <a:latin typeface="Arial"/>
                <a:ea typeface="Arial"/>
                <a:cs typeface="Arial"/>
                <a:sym typeface="Arial"/>
              </a:rPr>
            </a:br>
            <a:r>
              <a:rPr b="1" lang="pt-BR" sz="2300">
                <a:latin typeface="Arial"/>
                <a:ea typeface="Arial"/>
                <a:cs typeface="Arial"/>
                <a:sym typeface="Arial"/>
              </a:rPr>
              <a:t>Jeferson Felipe Silvestre</a:t>
            </a:r>
            <a:br>
              <a:rPr b="1" lang="pt-BR" sz="2300">
                <a:latin typeface="Arial"/>
                <a:ea typeface="Arial"/>
                <a:cs typeface="Arial"/>
                <a:sym typeface="Arial"/>
              </a:rPr>
            </a:br>
            <a:r>
              <a:rPr b="1" lang="pt-BR" sz="2300">
                <a:latin typeface="Arial"/>
                <a:ea typeface="Arial"/>
                <a:cs typeface="Arial"/>
                <a:sym typeface="Arial"/>
              </a:rPr>
              <a:t>Lincoln Kennedy dos Santos</a:t>
            </a:r>
            <a:br>
              <a:rPr b="1" lang="pt-BR" sz="2300">
                <a:latin typeface="Arial"/>
                <a:ea typeface="Arial"/>
                <a:cs typeface="Arial"/>
                <a:sym typeface="Arial"/>
              </a:rPr>
            </a:br>
            <a:br>
              <a:rPr b="1" lang="pt-BR" sz="2300">
                <a:latin typeface="Arial"/>
                <a:ea typeface="Arial"/>
                <a:cs typeface="Arial"/>
                <a:sym typeface="Arial"/>
              </a:rPr>
            </a:br>
            <a:r>
              <a:rPr b="1" lang="pt-BR" sz="2300">
                <a:latin typeface="Arial"/>
                <a:ea typeface="Arial"/>
                <a:cs typeface="Arial"/>
                <a:sym typeface="Arial"/>
              </a:rPr>
              <a:t>Whatsapp: (16) 3306-6765</a:t>
            </a:r>
            <a:br>
              <a:rPr b="1" lang="pt-BR" sz="2300">
                <a:latin typeface="Arial"/>
                <a:ea typeface="Arial"/>
                <a:cs typeface="Arial"/>
                <a:sym typeface="Arial"/>
              </a:rPr>
            </a:br>
            <a:br>
              <a:rPr b="1" lang="pt-BR" sz="2300">
                <a:latin typeface="Arial"/>
                <a:ea typeface="Arial"/>
                <a:cs typeface="Arial"/>
                <a:sym typeface="Arial"/>
              </a:rPr>
            </a:br>
            <a:r>
              <a:rPr b="1" lang="pt-BR" sz="23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patrimonio@ufscar.br</a:t>
            </a:r>
            <a:br>
              <a:rPr b="1" lang="pt-BR" sz="2300">
                <a:latin typeface="Arial"/>
                <a:ea typeface="Arial"/>
                <a:cs typeface="Arial"/>
                <a:sym typeface="Arial"/>
              </a:rPr>
            </a:br>
            <a:r>
              <a:rPr b="1" lang="pt-BR" sz="23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coordenadoria.patrimonio@ufscar.br</a:t>
            </a:r>
            <a:br>
              <a:rPr b="1" lang="pt-BR" sz="2300">
                <a:latin typeface="Arial"/>
                <a:ea typeface="Arial"/>
                <a:cs typeface="Arial"/>
                <a:sym typeface="Arial"/>
              </a:rPr>
            </a:br>
            <a:br>
              <a:rPr b="1" lang="pt-BR" sz="2300">
                <a:latin typeface="Arial"/>
                <a:ea typeface="Arial"/>
                <a:cs typeface="Arial"/>
                <a:sym typeface="Arial"/>
              </a:rPr>
            </a:br>
            <a:br>
              <a:rPr b="1" lang="pt-BR" sz="2500">
                <a:latin typeface="Arial"/>
                <a:ea typeface="Arial"/>
                <a:cs typeface="Arial"/>
                <a:sym typeface="Arial"/>
              </a:rPr>
            </a:br>
            <a:endParaRPr b="1" sz="2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500418" y="61418"/>
            <a:ext cx="11191164" cy="1801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b="1" i="0" lang="pt-BR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COORDENADORIA DE PATRIMÔNIO - CPat</a:t>
            </a:r>
            <a:endParaRPr b="1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b="1" i="0" lang="pt-BR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REDE PATRIMÔNIO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t/>
            </a:r>
            <a:endParaRPr b="1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b="1" i="1" lang="pt-BR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Equipe</a:t>
            </a:r>
            <a:endParaRPr b="1" i="1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2"/>
          <p:cNvSpPr txBox="1"/>
          <p:nvPr>
            <p:ph type="ctrTitle"/>
          </p:nvPr>
        </p:nvSpPr>
        <p:spPr>
          <a:xfrm>
            <a:off x="477000" y="2175675"/>
            <a:ext cx="11238000" cy="42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pt-BR" sz="1900"/>
              <a:t>A principal questão atual da CPat é a limitação imposta pela pandemia, haja vista algumas operações demandarem presença física tanto dos servidores da unidade, dos terceirizados quanto dos servidores de outras UOrgs:</a:t>
            </a:r>
            <a:br>
              <a:rPr b="1" lang="pt-BR" sz="1900"/>
            </a:br>
            <a:r>
              <a:rPr b="1" lang="pt-BR" sz="1900"/>
              <a:t>- localização física dos bens adquiridos pela UFSCar e principalmente aqueles doados</a:t>
            </a:r>
            <a:br>
              <a:rPr b="1" lang="pt-BR" sz="1900"/>
            </a:br>
            <a:r>
              <a:rPr b="1" lang="pt-BR" sz="1900"/>
              <a:t>- emplaquetamento como passo inicial para a incorporação e liberação das NFs (principalmente notas já pagas)</a:t>
            </a:r>
            <a:br>
              <a:rPr b="1" lang="pt-BR" sz="1900"/>
            </a:br>
            <a:r>
              <a:rPr b="1" lang="pt-BR" sz="1900"/>
              <a:t>- recolhimento de bens inservíveis para desfazimento</a:t>
            </a:r>
            <a:br>
              <a:rPr b="1" lang="pt-BR" sz="1900"/>
            </a:br>
            <a:r>
              <a:rPr b="1" lang="pt-BR" sz="1900"/>
              <a:t>- gestão do Depósito (visitas, retirada de doações, etc.)</a:t>
            </a:r>
            <a:br>
              <a:rPr b="1" lang="pt-BR" sz="1900"/>
            </a:br>
            <a:r>
              <a:rPr b="1" lang="pt-BR" sz="1900"/>
              <a:t>- realização de inventário geral e reemplaquetamento para implantação do SIADS</a:t>
            </a:r>
            <a:br>
              <a:rPr b="1" lang="pt-BR" sz="1900"/>
            </a:br>
            <a:r>
              <a:rPr b="1" lang="pt-BR" sz="1900"/>
              <a:t>- pressão do HU para cessão de bens (demanda inventário físico, doação SAHUDES e Prefeitura Municipal)</a:t>
            </a:r>
            <a:br>
              <a:rPr b="1" lang="pt-BR" sz="1900"/>
            </a:br>
            <a:br>
              <a:rPr b="1" lang="pt-BR" sz="1900"/>
            </a:br>
            <a:r>
              <a:rPr b="1" lang="pt-BR" sz="1900"/>
              <a:t>Outras dificuldades:</a:t>
            </a:r>
            <a:br>
              <a:rPr b="1" lang="pt-BR" sz="1900"/>
            </a:br>
            <a:r>
              <a:rPr b="1" lang="pt-BR" sz="1900"/>
              <a:t>- fomento da Rede Patrimônio - acesso direto ao banco de dados localizado no SIn</a:t>
            </a:r>
            <a:br>
              <a:rPr b="1" lang="pt-BR" sz="1900"/>
            </a:br>
            <a:r>
              <a:rPr b="1" lang="pt-BR" sz="1900"/>
              <a:t>- manutenções (envio de equipamentos para assistência – pandemia, motorista, etc.)</a:t>
            </a:r>
            <a:br>
              <a:rPr b="1" lang="pt-BR" sz="1900"/>
            </a:br>
            <a:br>
              <a:rPr b="1" lang="pt-BR" sz="1900"/>
            </a:br>
            <a:endParaRPr b="1" sz="1900"/>
          </a:p>
        </p:txBody>
      </p:sp>
      <p:sp>
        <p:nvSpPr>
          <p:cNvPr id="93" name="Google Shape;93;p2"/>
          <p:cNvSpPr txBox="1"/>
          <p:nvPr/>
        </p:nvSpPr>
        <p:spPr>
          <a:xfrm>
            <a:off x="500418" y="-6822"/>
            <a:ext cx="11191164" cy="1801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b="1" i="0" lang="pt-BR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COORDENADORIA DE PATRIMÔNIO - CPat</a:t>
            </a:r>
            <a:endParaRPr b="1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b="1" i="0" lang="pt-BR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REDE PATRIMÔNIO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t/>
            </a:r>
            <a:endParaRPr b="1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</a:pPr>
            <a:r>
              <a:rPr b="1" i="1" lang="pt-BR" sz="2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Diagnóstico situacional da Unidade (desafios e possíveis soluções)</a:t>
            </a:r>
            <a:endParaRPr b="1" i="1" sz="25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6822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3"/>
          <p:cNvSpPr txBox="1"/>
          <p:nvPr/>
        </p:nvSpPr>
        <p:spPr>
          <a:xfrm>
            <a:off x="500393" y="25253"/>
            <a:ext cx="11191200" cy="1685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b="1" i="0" lang="pt-BR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COORDENADORIA DE PATRIMÔNIO - CPat</a:t>
            </a:r>
            <a:endParaRPr b="1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b="1" i="0" lang="pt-BR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REDE PATRIMÔNIO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t/>
            </a:r>
            <a:endParaRPr b="1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</a:pPr>
            <a:r>
              <a:rPr b="1" i="1" lang="pt-BR" sz="2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Principais ações realizadas nos últimos 6 meses</a:t>
            </a:r>
            <a:endParaRPr b="1" i="1" sz="25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3"/>
          <p:cNvSpPr txBox="1"/>
          <p:nvPr/>
        </p:nvSpPr>
        <p:spPr>
          <a:xfrm>
            <a:off x="500418" y="4209198"/>
            <a:ext cx="11191200" cy="1519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Início da implantação do SIADS - O</a:t>
            </a:r>
            <a:r>
              <a:rPr b="1" lang="pt-BR" sz="1800">
                <a:solidFill>
                  <a:schemeClr val="dk1"/>
                </a:solidFill>
              </a:rPr>
              <a:t>ficinas das STN</a:t>
            </a:r>
            <a:endParaRPr sz="1800"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Participação no GT de Manutenção de Equipamentos da CoPAC</a:t>
            </a:r>
            <a:br>
              <a:rPr b="1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Participação no GT sobre imóveis da UFSCar</a:t>
            </a:r>
            <a:br>
              <a:rPr b="1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Encerramento do Contrato 047/2015</a:t>
            </a:r>
            <a:br>
              <a:rPr b="1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Início das tratativas sobre projeto de inclusão digital na UFSCar</a:t>
            </a: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3"/>
          <p:cNvSpPr txBox="1"/>
          <p:nvPr>
            <p:ph idx="1" type="body"/>
          </p:nvPr>
        </p:nvSpPr>
        <p:spPr>
          <a:xfrm>
            <a:off x="348000" y="1978025"/>
            <a:ext cx="5847600" cy="2024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pt-BR" sz="1700"/>
              <a:t>- Processos de Aquisição incorporados: 05 (46 itens)</a:t>
            </a:r>
            <a:br>
              <a:rPr b="1" lang="pt-BR" sz="1700"/>
            </a:br>
            <a:r>
              <a:rPr b="1" lang="pt-BR" sz="1700"/>
              <a:t>- Processos de Aquisição a incorporar: 21 (1625 itens)</a:t>
            </a:r>
            <a:br>
              <a:rPr b="1" lang="pt-BR" sz="1700"/>
            </a:br>
            <a:r>
              <a:rPr b="1" lang="pt-BR" sz="1700"/>
              <a:t>- Doações/Dações FAI: 03 (307 itens a incorporar)</a:t>
            </a:r>
            <a:br>
              <a:rPr b="1" lang="pt-BR" sz="1700"/>
            </a:br>
            <a:r>
              <a:rPr b="1" lang="pt-BR" sz="1700"/>
              <a:t>- Termos/Doações recebidas CNPq: 21 processos</a:t>
            </a:r>
            <a:br>
              <a:rPr b="1" lang="pt-BR" sz="1700"/>
            </a:br>
            <a:r>
              <a:rPr b="1" lang="pt-BR" sz="1700"/>
              <a:t>- Termos FAPESP: 52 processos (doações futuras)</a:t>
            </a:r>
            <a:br>
              <a:rPr b="1" lang="pt-BR" sz="1700"/>
            </a:br>
            <a:r>
              <a:rPr b="1" lang="pt-BR" sz="1700"/>
              <a:t>- Termos de bolsistas: 46 processos</a:t>
            </a:r>
            <a:br>
              <a:rPr b="1" lang="pt-BR" sz="1700"/>
            </a:br>
            <a:r>
              <a:rPr b="1" lang="pt-BR" sz="1700"/>
              <a:t>- Comodatos: 05 processos</a:t>
            </a:r>
            <a:br>
              <a:rPr b="1" lang="pt-BR" sz="1700"/>
            </a:br>
            <a:endParaRPr sz="1700"/>
          </a:p>
        </p:txBody>
      </p:sp>
      <p:sp>
        <p:nvSpPr>
          <p:cNvPr id="102" name="Google Shape;102;p3"/>
          <p:cNvSpPr txBox="1"/>
          <p:nvPr>
            <p:ph idx="2" type="body"/>
          </p:nvPr>
        </p:nvSpPr>
        <p:spPr>
          <a:xfrm>
            <a:off x="6019800" y="1978025"/>
            <a:ext cx="5941500" cy="234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pt-BR" sz="1700"/>
              <a:t>- Doações enviadas: 01 (doações para o Covidário)*</a:t>
            </a:r>
            <a:br>
              <a:rPr b="1" lang="pt-BR" sz="1700"/>
            </a:br>
            <a:r>
              <a:rPr b="1" lang="pt-BR" sz="1700"/>
              <a:t>- Movimentações de patrimônio: 285 processos</a:t>
            </a:r>
            <a:br>
              <a:rPr b="1" lang="pt-BR" sz="1700"/>
            </a:br>
            <a:r>
              <a:rPr b="1" lang="pt-BR" sz="1700"/>
              <a:t>- Baixa: 3 processos</a:t>
            </a:r>
            <a:br>
              <a:rPr b="1" lang="pt-BR" sz="1700"/>
            </a:br>
            <a:r>
              <a:rPr b="1" lang="pt-BR" sz="1700"/>
              <a:t>- Manutenções: 12 processos</a:t>
            </a:r>
            <a:br>
              <a:rPr b="1" lang="pt-BR" sz="1700"/>
            </a:br>
            <a:r>
              <a:rPr b="1" lang="pt-BR" sz="1700"/>
              <a:t>- Saída de bens: 102 processos</a:t>
            </a:r>
            <a:br>
              <a:rPr b="1" lang="pt-BR" sz="1700"/>
            </a:br>
            <a:r>
              <a:rPr b="1" lang="pt-BR" sz="1700"/>
              <a:t>- Processos de exoneração/aposentadoria: 07 / 11 proc</a:t>
            </a:r>
            <a:endParaRPr b="1" sz="17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pt-BR" sz="1700"/>
              <a:t>- Doação recebidas de terceiros: 01 (IQSC)</a:t>
            </a:r>
            <a:endParaRPr b="1" sz="170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b="1" sz="17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4"/>
          <p:cNvSpPr txBox="1"/>
          <p:nvPr>
            <p:ph type="ctrTitle"/>
          </p:nvPr>
        </p:nvSpPr>
        <p:spPr>
          <a:xfrm>
            <a:off x="344800" y="2066500"/>
            <a:ext cx="11728500" cy="4039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0"/>
              <a:buFont typeface="Arial"/>
              <a:buNone/>
            </a:pPr>
            <a:r>
              <a:rPr b="1" lang="pt-BR" sz="1500"/>
              <a:t>- Realização do Inventário Geral (condicionado ao retorno às atividades presenciais)</a:t>
            </a:r>
            <a:br>
              <a:rPr b="1" lang="pt-BR" sz="1500"/>
            </a:br>
            <a:r>
              <a:rPr b="1" lang="pt-BR" sz="1500"/>
              <a:t>- Início da implantação do SIADS (condicionado à realização do inventário) – módulo Patrimônio</a:t>
            </a:r>
            <a:br>
              <a:rPr b="1" lang="pt-BR" sz="1500"/>
            </a:br>
            <a:r>
              <a:rPr b="1" lang="pt-BR" sz="1500"/>
              <a:t>	* cadastro do Órgão, das UGEs e das UORGs</a:t>
            </a:r>
            <a:br>
              <a:rPr b="1" lang="pt-BR" sz="1500"/>
            </a:br>
            <a:r>
              <a:rPr b="1" lang="pt-BR" sz="1500"/>
              <a:t>	* cadastro dos itens</a:t>
            </a:r>
            <a:br>
              <a:rPr b="1" lang="pt-BR" sz="1500"/>
            </a:br>
            <a:r>
              <a:rPr b="1" lang="pt-BR" sz="1500"/>
              <a:t>	* aquisição de novas plaquetas</a:t>
            </a:r>
            <a:br>
              <a:rPr b="1" lang="pt-BR" sz="1500"/>
            </a:br>
            <a:r>
              <a:rPr b="1" lang="pt-BR" sz="1500"/>
              <a:t>	* estabelecimento da figura do agente patrimonial</a:t>
            </a:r>
            <a:br>
              <a:rPr b="1" lang="pt-BR" sz="1500"/>
            </a:br>
            <a:r>
              <a:rPr b="1" lang="pt-BR" sz="1500"/>
              <a:t>	* distribuição de listas e localização física dos bens</a:t>
            </a:r>
            <a:br>
              <a:rPr b="1" lang="pt-BR" sz="1500"/>
            </a:br>
            <a:r>
              <a:rPr b="1" lang="pt-BR" sz="1500"/>
              <a:t>	* migração para o Sistema</a:t>
            </a:r>
            <a:br>
              <a:rPr b="1" lang="pt-BR" sz="1500"/>
            </a:br>
            <a:r>
              <a:rPr b="1" lang="pt-BR" sz="1500"/>
              <a:t>	* reemplaquetamento</a:t>
            </a:r>
            <a:br>
              <a:rPr b="1" lang="pt-BR" sz="1500"/>
            </a:br>
            <a:r>
              <a:rPr b="1" lang="pt-BR" sz="1500"/>
              <a:t>	* acertos patrimoniais e acertos contábeis no SIAFI</a:t>
            </a:r>
            <a:br>
              <a:rPr b="1" lang="pt-BR" sz="1500"/>
            </a:br>
            <a:r>
              <a:rPr b="1" lang="pt-BR" sz="1500"/>
              <a:t>- Re-modelagem dos processos de aquisição de serviços de manutenção/reparo de equipamentos (GT-CoPAC)</a:t>
            </a:r>
            <a:br>
              <a:rPr b="1" lang="pt-BR" sz="1500"/>
            </a:br>
            <a:r>
              <a:rPr b="1" lang="pt-BR" sz="1500"/>
              <a:t>	* manutenções/reparos previsíveis (contratos de prestação de serviço por demanda)</a:t>
            </a:r>
            <a:br>
              <a:rPr b="1" lang="pt-BR" sz="1500"/>
            </a:br>
            <a:r>
              <a:rPr b="1" lang="pt-BR" sz="1500"/>
              <a:t>	* manutenções/reparos não previstos e/ou emergenciais (padronização do processo)</a:t>
            </a:r>
            <a:br>
              <a:rPr b="1" lang="pt-BR" sz="1500"/>
            </a:br>
            <a:r>
              <a:rPr b="1" lang="pt-BR" sz="1500"/>
              <a:t>- Contratação de leiloeiro oficial (processos de baixa e venda de animais, veículos, sucata, etc.)</a:t>
            </a:r>
            <a:br>
              <a:rPr b="1" lang="pt-BR" sz="1500"/>
            </a:br>
            <a:r>
              <a:rPr b="1" lang="pt-BR" sz="1500"/>
              <a:t>- Leilão de semoventes e veículos</a:t>
            </a:r>
            <a:br>
              <a:rPr b="1" lang="pt-BR" sz="1500"/>
            </a:br>
            <a:r>
              <a:rPr b="1" lang="pt-BR" sz="1500"/>
              <a:t>- Renovação do seguro patrimonial</a:t>
            </a:r>
            <a:br>
              <a:rPr b="1" lang="pt-BR" sz="1500"/>
            </a:br>
            <a:r>
              <a:rPr b="1" lang="pt-BR" sz="1500"/>
              <a:t>- Novo contrato de prestação de serviço terceirizado</a:t>
            </a:r>
            <a:br>
              <a:rPr b="1" lang="pt-BR" sz="1500"/>
            </a:br>
            <a:r>
              <a:rPr b="1" lang="pt-BR" sz="1500"/>
              <a:t>- Demais rotinas estabelecidas por legislação (CCIR/INCRA, ITR, Comissão Permanente do SPIUnet, etc.)</a:t>
            </a:r>
            <a:br>
              <a:rPr b="1" lang="pt-BR" sz="1500"/>
            </a:br>
            <a:r>
              <a:rPr b="1" lang="pt-BR" sz="1500"/>
              <a:t>- Início da revisão do Manual de Gestão Patrimonial da UFSCar</a:t>
            </a:r>
            <a:br>
              <a:rPr b="1" lang="pt-BR" sz="1500"/>
            </a:br>
            <a:endParaRPr b="1" sz="1500"/>
          </a:p>
        </p:txBody>
      </p:sp>
      <p:sp>
        <p:nvSpPr>
          <p:cNvPr id="109" name="Google Shape;109;p4"/>
          <p:cNvSpPr txBox="1"/>
          <p:nvPr/>
        </p:nvSpPr>
        <p:spPr>
          <a:xfrm>
            <a:off x="500418" y="-6822"/>
            <a:ext cx="11191164" cy="1801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b="1" i="0" lang="pt-BR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COORDENADORIA DE PATRIMÔNIO - CPat</a:t>
            </a:r>
            <a:endParaRPr b="1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b="1" i="0" lang="pt-BR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REDE PATRIMÔNIO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t/>
            </a:r>
            <a:endParaRPr b="1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</a:pPr>
            <a:r>
              <a:rPr b="1" i="1" lang="pt-BR" sz="2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Planejamento (próximos 6 meses, além das rotinas)</a:t>
            </a:r>
            <a:endParaRPr b="1" i="1" sz="25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5"/>
          <p:cNvSpPr txBox="1"/>
          <p:nvPr/>
        </p:nvSpPr>
        <p:spPr>
          <a:xfrm>
            <a:off x="500418" y="-6822"/>
            <a:ext cx="11191164" cy="1801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b="1" i="0" lang="pt-BR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COORDENADORIA DE PATRIMÔNIO - CPat</a:t>
            </a:r>
            <a:endParaRPr b="1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b="1" i="0" lang="pt-BR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REDE PATRIMÔNIO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t/>
            </a:r>
            <a:endParaRPr b="1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</a:pPr>
            <a:r>
              <a:rPr b="1" i="1" lang="pt-BR" sz="2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Proposta de readequação da coordenadoria e equipe</a:t>
            </a:r>
            <a:endParaRPr b="1" i="1" sz="25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5"/>
          <p:cNvSpPr txBox="1"/>
          <p:nvPr>
            <p:ph type="ctrTitle"/>
          </p:nvPr>
        </p:nvSpPr>
        <p:spPr>
          <a:xfrm>
            <a:off x="453685" y="2764810"/>
            <a:ext cx="11238000" cy="3801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</a:pPr>
            <a:r>
              <a:rPr b="1" lang="pt-BR" sz="2000"/>
              <a:t>- Fomentar a REDE PATRIMÔNIO (todos terem as mesmas atribuições e uso do sistema atual e do SIADS) – dependência da SIn resolver questão do acesso direto ao banco de dados!</a:t>
            </a:r>
            <a:br>
              <a:rPr b="1" lang="pt-BR" sz="2000"/>
            </a:br>
            <a:r>
              <a:rPr b="1" lang="pt-BR" sz="2000"/>
              <a:t>- Necessidade de cursos de atualização em Gestão Patrimonial, à luz da legislação para todos os servidores e servidoras da REDE PATRIMÔNIO</a:t>
            </a:r>
            <a:br>
              <a:rPr b="1" lang="pt-BR" sz="2000"/>
            </a:br>
            <a:r>
              <a:rPr b="1" lang="pt-BR" sz="2000"/>
              <a:t>- Treinamento no uso do atual sistema e do SIADS para toda a REDE PATRIMÔNIO</a:t>
            </a:r>
            <a:br>
              <a:rPr b="1" lang="pt-BR" sz="2000"/>
            </a:br>
            <a:r>
              <a:rPr b="1" lang="pt-BR" sz="2000"/>
              <a:t>- Reposição de vaga(s) cedida(s)</a:t>
            </a:r>
            <a:br>
              <a:rPr b="1" lang="pt-BR" sz="2000"/>
            </a:br>
            <a:br>
              <a:rPr b="1" lang="pt-BR" sz="2000"/>
            </a:br>
            <a:r>
              <a:rPr b="1" lang="pt-BR" sz="2000"/>
              <a:t>- Proposta de criação do Serviço de Gestão Patrimonial (responsável pelas Incorporações)</a:t>
            </a:r>
            <a:br>
              <a:rPr b="1" lang="pt-BR" sz="2000"/>
            </a:br>
            <a:r>
              <a:rPr b="1" lang="pt-BR" sz="2000"/>
              <a:t>- Proposta de criação do Serviço de Movimentação e Desfazimento (responsável pelas Transferências e Baixas)</a:t>
            </a:r>
            <a:br>
              <a:rPr b="1" lang="pt-BR" sz="2000"/>
            </a:br>
            <a:r>
              <a:rPr b="1" lang="pt-BR" sz="2000"/>
              <a:t>- Proposta de criação do Serviço de Manutenção de Equipamentos (responsável pelas Manutenções e Reparos)</a:t>
            </a:r>
            <a:br>
              <a:rPr b="1" lang="pt-BR" sz="2000"/>
            </a:br>
            <a:br>
              <a:rPr b="1" lang="pt-BR" sz="2000"/>
            </a:br>
            <a:br>
              <a:rPr b="1" lang="pt-BR" sz="2000"/>
            </a:br>
            <a:endParaRPr b="1"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2021-06-16T16:27:33Z</dcterms:created>
  <dc:creator>Luciana Carvalho</dc:creator>
</cp:coreProperties>
</file>